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6" r:id="rId2"/>
    <p:sldId id="267" r:id="rId3"/>
    <p:sldId id="298" r:id="rId4"/>
    <p:sldId id="290" r:id="rId5"/>
    <p:sldId id="299" r:id="rId6"/>
    <p:sldId id="300" r:id="rId7"/>
    <p:sldId id="291" r:id="rId8"/>
    <p:sldId id="301" r:id="rId9"/>
    <p:sldId id="302" r:id="rId10"/>
    <p:sldId id="303" r:id="rId11"/>
    <p:sldId id="30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712" autoAdjust="0"/>
  </p:normalViewPr>
  <p:slideViewPr>
    <p:cSldViewPr snapToGrid="0"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6314-8288-4FA7-B3C4-2680BC64C0FA}" type="datetimeFigureOut">
              <a:rPr lang="en-AU" smtClean="0"/>
              <a:t>2/08/2022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E4DD-77B5-4865-BDE1-7FCA96646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7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Rectangle 2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22500"/>
            <a:ext cx="9144000" cy="6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95963"/>
            <a:ext cx="9144000" cy="10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8877" y="3330824"/>
            <a:ext cx="8280000" cy="486102"/>
          </a:xfrm>
        </p:spPr>
        <p:txBody>
          <a:bodyPr lIns="36000" tIns="36000" rIns="36000" bIns="36000" anchor="b" anchorCtr="0">
            <a:no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8877" y="3787477"/>
            <a:ext cx="8280000" cy="284177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277" y="3993444"/>
            <a:ext cx="8280000" cy="21600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AU" dirty="0"/>
          </a:p>
        </p:txBody>
      </p:sp>
      <p:sp>
        <p:nvSpPr>
          <p:cNvPr id="30" name="Rectangle 2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06500"/>
            <a:ext cx="9144000" cy="1080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Rectangle 3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14500"/>
            <a:ext cx="9144000" cy="1080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Rectangle 2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Rectangle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600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object 8" descr="Victoria State Government logo"/>
          <p:cNvSpPr>
            <a:spLocks noChangeAspect="1"/>
          </p:cNvSpPr>
          <p:nvPr userDrawn="1"/>
        </p:nvSpPr>
        <p:spPr>
          <a:xfrm>
            <a:off x="360000" y="4640850"/>
            <a:ext cx="540000" cy="305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 Melbourne Water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644112"/>
            <a:ext cx="1089722" cy="37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696AE-FD9D-44F0-B410-63A8F0C0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4836" cy="31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670538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873E84B-0F20-486D-8BB9-67855DAB33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32040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00" y="1670538"/>
            <a:ext cx="3780000" cy="2988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A5E-2C64-4D12-964E-3D3583FF8B42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62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0A41-63BD-4780-8219-195E8985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0935DA-7C95-4DBF-B043-BED53D139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966D44-16B8-4C19-AFFD-5DA4DFC9FA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0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155142-1F3B-47E9-A822-7FE13D6180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28E30A-6594-4018-A3CC-DFCC2AB2F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C4078C-BED3-4110-80D2-F43782E690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6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DF38A89-3023-4F69-ABE0-61E2F4F1D7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6000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AB490-A5E2-4663-903C-9350B945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3F87-5BCC-4558-82A3-B7624C92A0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1DDA5-59E6-4351-A388-A6BCC05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414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5004000" y="1080000"/>
            <a:ext cx="3420000" cy="31648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aseline="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34B4-899C-419D-B085-98B234E030F7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568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414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5004000" y="1116000"/>
            <a:ext cx="3420000" cy="1656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</a:t>
            </a:r>
            <a:r>
              <a:rPr lang="en-AU" dirty="0" err="1"/>
              <a:t>Fill.Z</a:t>
            </a:r>
            <a:endParaRPr lang="en-AU" dirty="0"/>
          </a:p>
        </p:txBody>
      </p:sp>
      <p:sp>
        <p:nvSpPr>
          <p:cNvPr id="9" name="Picture Placeholder 3" descr="Image showing [enter description here]."/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2949671"/>
            <a:ext cx="3420000" cy="1656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589B2F-B749-48D4-886C-26A83D0C4868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944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80000"/>
            <a:ext cx="9144000" cy="4060800"/>
          </a:xfrm>
          <a:solidFill>
            <a:schemeClr val="bg1">
              <a:lumMod val="95000"/>
            </a:schemeClr>
          </a:solidFill>
        </p:spPr>
        <p:txBody>
          <a:bodyPr lIns="684000" tIns="576000" rIns="648000" bIns="0" anchor="t" anchorCtr="0"/>
          <a:lstStyle>
            <a:lvl1pPr>
              <a:defRPr sz="14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</p:spTree>
    <p:extLst>
      <p:ext uri="{BB962C8B-B14F-4D97-AF65-F5344CB8AC3E}">
        <p14:creationId xmlns:p14="http://schemas.microsoft.com/office/powerpoint/2010/main" val="381724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1080000"/>
            <a:ext cx="7740000" cy="3159000"/>
          </a:xfrm>
          <a:solidFill>
            <a:schemeClr val="bg1">
              <a:lumMod val="95000"/>
            </a:schemeClr>
          </a:solidFill>
        </p:spPr>
        <p:txBody>
          <a:bodyPr lIns="0" tIns="540000" rIns="0" bIns="0" anchor="t" anchorCtr="0"/>
          <a:lstStyle>
            <a:lvl1pPr>
              <a:defRPr sz="14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284000"/>
            <a:ext cx="7740000" cy="504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Insert caption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78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080000"/>
            <a:ext cx="7740000" cy="999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Insert caption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2078999"/>
            <a:ext cx="3744000" cy="2610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12" name="Picture Placeholder 3" descr="Image showing [enter description here]."/>
          <p:cNvSpPr>
            <a:spLocks noGrp="1"/>
          </p:cNvSpPr>
          <p:nvPr>
            <p:ph type="pic" sz="quarter" idx="18" hasCustomPrompt="1"/>
          </p:nvPr>
        </p:nvSpPr>
        <p:spPr>
          <a:xfrm>
            <a:off x="4716000" y="2078999"/>
            <a:ext cx="3744000" cy="2610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6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77E9-0FD0-424A-8748-47A4C2184A4E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04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/>
              <a:t>Footer text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79C-80E1-4F4D-8A43-DC48F61A1A88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2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00126-F5D9-4CAB-9532-C81ABB4501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198000"/>
            <a:ext cx="5169419" cy="4294641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600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22500"/>
            <a:ext cx="9144000" cy="6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000" y="364499"/>
            <a:ext cx="2808000" cy="1488015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lnSpc>
                <a:spcPct val="9000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22000" y="1866015"/>
            <a:ext cx="2808000" cy="621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2500515"/>
            <a:ext cx="2808000" cy="378000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Date</a:t>
            </a:r>
            <a:endParaRPr lang="en-AU" dirty="0"/>
          </a:p>
        </p:txBody>
      </p:sp>
      <p:sp>
        <p:nvSpPr>
          <p:cNvPr id="17" name="object 8" descr="Victoria State Government logo"/>
          <p:cNvSpPr>
            <a:spLocks noChangeAspect="1"/>
          </p:cNvSpPr>
          <p:nvPr userDrawn="1"/>
        </p:nvSpPr>
        <p:spPr>
          <a:xfrm>
            <a:off x="360000" y="4640850"/>
            <a:ext cx="540000" cy="3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Melbourne Water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644112"/>
            <a:ext cx="108972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0725" y="1080000"/>
            <a:ext cx="770255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4EA-9780-4188-87EC-ED088329FCFF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7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"/>
            <a:ext cx="5292000" cy="94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0000" y="1080000"/>
            <a:ext cx="590400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112-3F92-44E0-8CA0-A19BFABD4D9F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6AF5C-38F1-4BAB-AB46-A8064BD2E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0"/>
            <a:ext cx="3130302" cy="21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968000"/>
          </a:xfrm>
          <a:prstGeom prst="rect">
            <a:avLst/>
          </a:prstGeom>
          <a:solidFill>
            <a:srgbClr val="00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1563902"/>
            <a:ext cx="7704000" cy="945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446957"/>
            <a:ext cx="7702550" cy="14690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8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20" name="Rectangle 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301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8492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9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1080000"/>
            <a:ext cx="7702550" cy="351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8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20" name="Rectangle 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301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21224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670538"/>
            <a:ext cx="3780000" cy="3018254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00" y="1670538"/>
            <a:ext cx="3780000" cy="3018254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E1BA90-E00E-46ED-B1F4-20FC6403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6421-468A-4B66-8C73-B7B923A3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645E38-5597-47A6-8C60-946F1104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11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378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080000"/>
            <a:ext cx="378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7AD5-5170-4712-A31D-E6DBBC3952BF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02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5965-90B1-4F01-A230-59D19D98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447CB6-1DBB-4497-94DD-22504BB77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777B8-15B3-41C8-A50B-501E68DE69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1670400"/>
            <a:ext cx="3780000" cy="2988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0D11BA-A6DD-4117-BD3D-35CBAF5B8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6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3FC2C2-4277-42CC-B41B-87516C501B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6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7B140C-854F-438C-9122-396F781A64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16463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AF8E0-8FFD-4909-8802-60211226D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2642-E0F1-4E2E-AA61-5F0AEDC91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AC2BD-7F4C-4706-A621-1AC4F972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5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20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848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7" name="Rectangle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 sz="1800"/>
          </a:p>
        </p:txBody>
      </p:sp>
      <p:sp>
        <p:nvSpPr>
          <p:cNvPr id="2" name="Title Placeholder 1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"/>
            <a:ext cx="7704000" cy="648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7704000" cy="3672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Press the Increase Indent Button for a Subheading, twice for a bullet, three times for a second level bullet and four times for large subheading. Press the Decrease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20000" y="4908600"/>
            <a:ext cx="3086100" cy="162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8000" y="4909249"/>
            <a:ext cx="2057400" cy="16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9D730715-F26D-49BA-85D1-44BBC5829531}" type="datetime1">
              <a:rPr lang="en-AU" smtClean="0"/>
              <a:t>2/08/2022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4909249"/>
            <a:ext cx="590550" cy="16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4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74" r:id="rId3"/>
    <p:sldLayoutId id="2147483688" r:id="rId4"/>
    <p:sldLayoutId id="2147483687" r:id="rId5"/>
    <p:sldLayoutId id="2147483683" r:id="rId6"/>
    <p:sldLayoutId id="2147483677" r:id="rId7"/>
    <p:sldLayoutId id="2147483676" r:id="rId8"/>
    <p:sldLayoutId id="2147483701" r:id="rId9"/>
    <p:sldLayoutId id="2147483700" r:id="rId10"/>
    <p:sldLayoutId id="2147483702" r:id="rId11"/>
    <p:sldLayoutId id="2147483690" r:id="rId12"/>
    <p:sldLayoutId id="2147483685" r:id="rId13"/>
    <p:sldLayoutId id="2147483684" r:id="rId14"/>
    <p:sldLayoutId id="2147483689" r:id="rId15"/>
    <p:sldLayoutId id="2147483695" r:id="rId16"/>
    <p:sldLayoutId id="2147483678" r:id="rId17"/>
    <p:sldLayoutId id="2147483679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500"/>
        </a:spcAft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52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500"/>
        </a:spcAft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hatlas.com.au/photograph/anti-recycled-water-campaign-toowoomba" TargetMode="External"/><Relationship Id="rId2" Type="http://schemas.openxmlformats.org/officeDocument/2006/relationships/hyperlink" Target="https://www.brisbanetimes.com.au/politics/queensland/critics-pooh-poohed-water-scheme-but-ex-mayor-says-sewage-is-solution-20210204-p56zp8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thorley.blogspot.com/2006/07/toowoomba-motorist-demonstrates-no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35" y="0"/>
            <a:ext cx="9210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14492" y="620486"/>
            <a:ext cx="2688065" cy="1555045"/>
          </a:xfrm>
        </p:spPr>
        <p:txBody>
          <a:bodyPr/>
          <a:lstStyle/>
          <a:p>
            <a:r>
              <a:rPr lang="en-AU" sz="4800" dirty="0" smtClean="0">
                <a:solidFill>
                  <a:srgbClr val="FFFFFF"/>
                </a:solidFill>
              </a:rPr>
              <a:t>Dive Deeper</a:t>
            </a:r>
            <a:endParaRPr lang="en-AU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Task: Choose one city from the map to research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8604" y="969783"/>
            <a:ext cx="1811700" cy="3600000"/>
          </a:xfrm>
        </p:spPr>
        <p:txBody>
          <a:bodyPr/>
          <a:lstStyle/>
          <a:p>
            <a:r>
              <a:rPr lang="en-AU" b="1" dirty="0" smtClean="0">
                <a:solidFill>
                  <a:srgbClr val="00428B"/>
                </a:solidFill>
              </a:rPr>
              <a:t>Find out: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a typeface="Nunito"/>
                <a:cs typeface="Nunito"/>
                <a:sym typeface="Nunito"/>
              </a:rPr>
              <a:t>1. When and why was recycled water proposed in this city?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a typeface="Nunito"/>
                <a:cs typeface="Nunito"/>
                <a:sym typeface="Nunito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a typeface="Nunito"/>
                <a:cs typeface="Nunito"/>
                <a:sym typeface="Nunito"/>
              </a:rPr>
              <a:t>2. How do they </a:t>
            </a:r>
            <a:r>
              <a:rPr lang="en-AU">
                <a:ea typeface="Nunito"/>
                <a:cs typeface="Nunito"/>
                <a:sym typeface="Nunito"/>
              </a:rPr>
              <a:t>use </a:t>
            </a:r>
            <a:r>
              <a:rPr lang="en-AU" smtClean="0">
                <a:ea typeface="Nunito"/>
                <a:cs typeface="Nunito"/>
                <a:sym typeface="Nunito"/>
              </a:rPr>
              <a:t>recycled </a:t>
            </a:r>
            <a:r>
              <a:rPr lang="en-AU" dirty="0">
                <a:ea typeface="Nunito"/>
                <a:cs typeface="Nunito"/>
                <a:sym typeface="Nunito"/>
              </a:rPr>
              <a:t>water?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AU" dirty="0"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ea typeface="Nunito"/>
                <a:cs typeface="Nunito"/>
                <a:sym typeface="Nunito"/>
              </a:rPr>
              <a:t>3. What has been the public and media reaction to the use of recycled </a:t>
            </a:r>
            <a:r>
              <a:rPr lang="en-AU" dirty="0" smtClean="0">
                <a:ea typeface="Nunito"/>
                <a:cs typeface="Nunito"/>
                <a:sym typeface="Nunito"/>
              </a:rPr>
              <a:t>water?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7" name="Google Shape;117;p23"/>
          <p:cNvPicPr preferRelativeResize="0"/>
          <p:nvPr/>
        </p:nvPicPr>
        <p:blipFill rotWithShape="1">
          <a:blip r:embed="rId2">
            <a:alphaModFix/>
          </a:blip>
          <a:srcRect r="2704"/>
          <a:stretch/>
        </p:blipFill>
        <p:spPr>
          <a:xfrm>
            <a:off x="88254" y="857250"/>
            <a:ext cx="6186000" cy="4098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85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Plenary: </a:t>
            </a:r>
            <a:r>
              <a:rPr lang="en-AU" dirty="0"/>
              <a:t>C</a:t>
            </a:r>
            <a:r>
              <a:rPr lang="en-AU" dirty="0">
                <a:sym typeface="Helvetica Neue"/>
              </a:rPr>
              <a:t>ould </a:t>
            </a:r>
            <a:r>
              <a:rPr lang="en-AU" dirty="0">
                <a:sym typeface="Helvetica Neue"/>
              </a:rPr>
              <a:t>you get over the ‘yuck’ factor and drink </a:t>
            </a:r>
            <a:r>
              <a:rPr lang="en-AU" dirty="0">
                <a:sym typeface="Helvetica Neue"/>
              </a:rPr>
              <a:t>purified recycled water?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</a:t>
            </a:r>
            <a:r>
              <a:rPr lang="en-AU" dirty="0" smtClean="0"/>
              <a:t>resource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18695"/>
          <a:stretch>
            <a:fillRect/>
          </a:stretch>
        </p:blipFill>
        <p:spPr>
          <a:xfrm>
            <a:off x="465138" y="1079500"/>
            <a:ext cx="7958137" cy="3736975"/>
          </a:xfrm>
        </p:spPr>
      </p:pic>
    </p:spTree>
    <p:extLst>
      <p:ext uri="{BB962C8B-B14F-4D97-AF65-F5344CB8AC3E}">
        <p14:creationId xmlns:p14="http://schemas.microsoft.com/office/powerpoint/2010/main" val="146310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intentions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AU" dirty="0" smtClean="0"/>
              <a:t>For students to </a:t>
            </a:r>
            <a:endParaRPr lang="en-AU" dirty="0"/>
          </a:p>
          <a:p>
            <a:pPr marL="457200" lvl="0" indent="-355600">
              <a:spcBef>
                <a:spcPts val="600"/>
              </a:spcBef>
              <a:buSzPts val="2000"/>
              <a:buFont typeface="Nunito"/>
              <a:buChar char="❏"/>
            </a:pPr>
            <a:r>
              <a:rPr lang="en-AU" dirty="0">
                <a:ea typeface="Nunito"/>
                <a:cs typeface="Nunito"/>
                <a:sym typeface="Nunito"/>
              </a:rPr>
              <a:t>Understand that the use of science and technology to address issues such as water shortages, may have social and ethical </a:t>
            </a:r>
            <a:r>
              <a:rPr lang="en-AU" dirty="0" smtClean="0">
                <a:ea typeface="Nunito"/>
                <a:cs typeface="Nunito"/>
                <a:sym typeface="Nunito"/>
              </a:rPr>
              <a:t>implications</a:t>
            </a:r>
            <a:endParaRPr lang="en-AU" dirty="0">
              <a:ea typeface="Nunito"/>
              <a:cs typeface="Nunito"/>
              <a:sym typeface="Nunito"/>
            </a:endParaRPr>
          </a:p>
          <a:p>
            <a:pPr marL="457200" lvl="0" indent="-355600">
              <a:spcBef>
                <a:spcPts val="600"/>
              </a:spcBef>
              <a:buSzPts val="2000"/>
              <a:buFont typeface="Nunito"/>
              <a:buChar char="❏"/>
            </a:pPr>
            <a:r>
              <a:rPr lang="en-AU" dirty="0">
                <a:ea typeface="Nunito"/>
                <a:cs typeface="Nunito"/>
                <a:sym typeface="Nunito"/>
              </a:rPr>
              <a:t>Investigate other cities that already use recycled </a:t>
            </a:r>
            <a:r>
              <a:rPr lang="en-AU" dirty="0" smtClean="0">
                <a:ea typeface="Nunito"/>
                <a:cs typeface="Nunito"/>
                <a:sym typeface="Nunito"/>
              </a:rPr>
              <a:t>water</a:t>
            </a:r>
            <a:endParaRPr lang="en-AU" dirty="0"/>
          </a:p>
          <a:p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WTP Virtual Tour resource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25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Starter: Could you get over the ‘yuck’ factor and </a:t>
            </a:r>
            <a:r>
              <a:rPr lang="en-AU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drink purified </a:t>
            </a:r>
            <a:r>
              <a:rPr lang="en-AU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recycled wastewater? </a:t>
            </a:r>
            <a:endParaRPr lang="en-A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4" b="2039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4908550"/>
            <a:ext cx="3086100" cy="161925"/>
          </a:xfrm>
        </p:spPr>
        <p:txBody>
          <a:bodyPr/>
          <a:lstStyle/>
          <a:p>
            <a:pPr algn="l"/>
            <a:r>
              <a:rPr lang="en-AU" smtClean="0"/>
              <a:t>Footer text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53450" y="4908550"/>
            <a:ext cx="590550" cy="161925"/>
          </a:xfrm>
        </p:spPr>
        <p:txBody>
          <a:bodyPr/>
          <a:lstStyle/>
          <a:p>
            <a:fld id="{BB1C4F31-AAC3-416A-A54A-167287B4272A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60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study: Toowoomba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353" y="1275403"/>
            <a:ext cx="7935997" cy="177759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In the mid 2000s, the residents of Toowoomba in south-east Queensland were struggling through the Millennium </a:t>
            </a:r>
            <a:r>
              <a:rPr lang="en-AU" dirty="0"/>
              <a:t>D</a:t>
            </a:r>
            <a:r>
              <a:rPr lang="en-AU" dirty="0" smtClean="0"/>
              <a:t>rought </a:t>
            </a:r>
            <a:r>
              <a:rPr lang="en-AU" dirty="0"/>
              <a:t>and some of the toughest water restrictions in the country.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Water restrictions began in 2003 and by 2006 the town was on level 4 water restrictions, lawns were brown and cars were dusty. Water storage levels were at 20% and were predicted to drop to 5% within two years. There was no sign of the drought ending. 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95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study: Toowoomba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1080000"/>
            <a:ext cx="7421313" cy="36000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In July 2005 the Toowoomba council announced a number of water solutions, including the building of a waste treatment plant to add recycled sewage that was drinking quality to the town’s water stores.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dirty="0"/>
              <a:t>Within a month a campaign group had formed to oppose the proposal. For almost a year the community debated the proposal and progress stalled. </a:t>
            </a:r>
            <a:endParaRPr lang="en-AU" dirty="0" smtClean="0"/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dirty="0" smtClean="0"/>
              <a:t>In </a:t>
            </a:r>
            <a:r>
              <a:rPr lang="en-AU" dirty="0"/>
              <a:t>March 2006, the federal government announced that the residents of Toowoomba would be given an opportunity to vote on the proposal. </a:t>
            </a:r>
            <a:endParaRPr lang="en-AU" dirty="0" smtClean="0"/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dirty="0" smtClean="0"/>
              <a:t>The </a:t>
            </a:r>
            <a:r>
              <a:rPr lang="en-AU" dirty="0"/>
              <a:t>Toowoomba local council objected to the referendum. They argued that they had been elected to represent the community and make decisions on their behalf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02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study: Toowoomba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776" y="1945413"/>
            <a:ext cx="7750447" cy="1801993"/>
          </a:xfrm>
        </p:spPr>
        <p:txBody>
          <a:bodyPr/>
          <a:lstStyle/>
          <a:p>
            <a:r>
              <a:rPr lang="en" sz="2800" dirty="0"/>
              <a:t>Leading up to the referendum, the campaigning on both sides was intense across radio, television and print media. </a:t>
            </a:r>
            <a:endParaRPr lang="en-AU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671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Task: </a:t>
            </a:r>
            <a:r>
              <a:rPr lang="en-AU" dirty="0" smtClean="0"/>
              <a:t>Analyse the media campaign and complete </a:t>
            </a:r>
            <a:r>
              <a:rPr lang="en-AU" dirty="0"/>
              <a:t>the </a:t>
            </a:r>
            <a:r>
              <a:rPr lang="en-AU" dirty="0" smtClean="0"/>
              <a:t>table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0624377"/>
              </p:ext>
            </p:extLst>
          </p:nvPr>
        </p:nvGraphicFramePr>
        <p:xfrm>
          <a:off x="511796" y="1321723"/>
          <a:ext cx="8003554" cy="26834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8722">
                  <a:extLst>
                    <a:ext uri="{9D8B030D-6E8A-4147-A177-3AD203B41FA5}">
                      <a16:colId xmlns:a16="http://schemas.microsoft.com/office/drawing/2014/main" val="2354092764"/>
                    </a:ext>
                  </a:extLst>
                </a:gridCol>
                <a:gridCol w="2059996">
                  <a:extLst>
                    <a:ext uri="{9D8B030D-6E8A-4147-A177-3AD203B41FA5}">
                      <a16:colId xmlns:a16="http://schemas.microsoft.com/office/drawing/2014/main" val="3987143680"/>
                    </a:ext>
                  </a:extLst>
                </a:gridCol>
                <a:gridCol w="1953438">
                  <a:extLst>
                    <a:ext uri="{9D8B030D-6E8A-4147-A177-3AD203B41FA5}">
                      <a16:colId xmlns:a16="http://schemas.microsoft.com/office/drawing/2014/main" val="1000867464"/>
                    </a:ext>
                  </a:extLst>
                </a:gridCol>
                <a:gridCol w="1991398">
                  <a:extLst>
                    <a:ext uri="{9D8B030D-6E8A-4147-A177-3AD203B41FA5}">
                      <a16:colId xmlns:a16="http://schemas.microsoft.com/office/drawing/2014/main" val="2295712297"/>
                    </a:ext>
                  </a:extLst>
                </a:gridCol>
              </a:tblGrid>
              <a:tr h="9152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1" dirty="0" smtClean="0"/>
                        <a:t>Source</a:t>
                      </a:r>
                      <a:r>
                        <a:rPr lang="en-AU" sz="1400" b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00428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What is the message of this source?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00428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How does this source use text and images to persuade?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AU" sz="1400" dirty="0" smtClean="0">
                          <a:solidFill>
                            <a:srgbClr val="00428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Would you find this persuasive? </a:t>
                      </a:r>
                      <a:endParaRPr lang="en-AU" sz="1400" dirty="0">
                        <a:solidFill>
                          <a:srgbClr val="0042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29532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1: Referendum polling day poster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9674"/>
                  </a:ext>
                </a:extLst>
              </a:tr>
              <a:tr h="3494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2: Advertisement– A NO VOTE and a YES VOTE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465201"/>
                  </a:ext>
                </a:extLst>
              </a:tr>
              <a:tr h="320664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3: Car Sticker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87639"/>
                  </a:ext>
                </a:extLst>
              </a:tr>
              <a:tr h="320664">
                <a:tc>
                  <a:txBody>
                    <a:bodyPr/>
                    <a:lstStyle/>
                    <a:p>
                      <a:r>
                        <a:rPr lang="en-AU" dirty="0" smtClean="0"/>
                        <a:t>Other: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61596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4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080000"/>
            <a:ext cx="7848418" cy="3600000"/>
          </a:xfrm>
        </p:spPr>
        <p:txBody>
          <a:bodyPr/>
          <a:lstStyle/>
          <a:p>
            <a:r>
              <a:rPr lang="en-AU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Source 1: Referendum polling day poster</a:t>
            </a:r>
          </a:p>
          <a:p>
            <a:r>
              <a:rPr lang="en-AU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Source: 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2"/>
              </a:rPr>
              <a:t>https://www.brisbanetimes.com.au/politics/queensland/critics-pooh-poohed-water-scheme-but-ex-mayor-says-sewage-is-solution-20210204-p56zp8.html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</a:t>
            </a:r>
          </a:p>
          <a:p>
            <a:endParaRPr lang="en-AU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r>
              <a:rPr lang="en-AU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Source 2: Advertisement– A NO VOTE and a YES VOTE</a:t>
            </a: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Source: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3"/>
              </a:rPr>
              <a:t>https://www.qhatlas.com.au/photograph/anti-recycled-water-campaign-toowoomba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endParaRPr lang="en-AU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r>
              <a:rPr lang="en-AU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Source 3: Car Sticker </a:t>
            </a:r>
          </a:p>
          <a:p>
            <a:r>
              <a:rPr lang="en-A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Source: </a:t>
            </a:r>
            <a:r>
              <a:rPr lang="en-A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4"/>
              </a:rPr>
              <a:t>http://thorley.blogspot.com/2006/07/toowoomba-motorist-demonstrates-no.html</a:t>
            </a:r>
            <a:r>
              <a:rPr lang="en-A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59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study: Toowoomba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992" y="1080000"/>
            <a:ext cx="7828008" cy="36000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sz="1200" dirty="0"/>
              <a:t>On the 29th of July 2006, 62% of Toowoomba voters, voted against adding treated recycled waste water to the town’s water stores. 38% voted in </a:t>
            </a:r>
            <a:r>
              <a:rPr lang="en-AU" sz="1200" dirty="0" smtClean="0"/>
              <a:t>favour</a:t>
            </a:r>
            <a:r>
              <a:rPr lang="en-AU" sz="1200" dirty="0"/>
              <a:t>.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b="1" dirty="0">
                <a:solidFill>
                  <a:srgbClr val="00428B"/>
                </a:solidFill>
              </a:rPr>
              <a:t>Discuss: Are you surprised that the majority of people voted ‘no’?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sz="1200" dirty="0"/>
              <a:t>Meanwhile the drought continued, and by April 2007, Toowoomba residents were living with level 5 water restrictions.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sz="1200" dirty="0"/>
              <a:t>By 2010 the dams were down to 8%. Soon after a pipeline was opened that connected Toowoomba to a larger supply of water managed by the Queensland state government.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sz="1200" b="1" dirty="0"/>
              <a:t>The Wivenhoe Dam pipeline </a:t>
            </a:r>
            <a:r>
              <a:rPr lang="en-AU" sz="1200" dirty="0"/>
              <a:t>provides security of supply when the rainfall in our dam catchments is insufficient to maintain supply to meet the region's growing needs. Once the capacity of </a:t>
            </a:r>
            <a:r>
              <a:rPr lang="en-AU" sz="1200" dirty="0" err="1"/>
              <a:t>Cressbrook</a:t>
            </a:r>
            <a:r>
              <a:rPr lang="en-AU" sz="1200" dirty="0"/>
              <a:t> dam falls below 40%, Toowoomba can start using water from Wivenhoe Dam.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AU" sz="1200" dirty="0"/>
              <a:t>This store of water is topped up with purified waste water during times of drought.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7345056"/>
      </p:ext>
    </p:extLst>
  </p:cSld>
  <p:clrMapOvr>
    <a:masterClrMapping/>
  </p:clrMapOvr>
</p:sld>
</file>

<file path=ppt/theme/theme1.xml><?xml version="1.0" encoding="utf-8"?>
<a:theme xmlns:a="http://schemas.openxmlformats.org/drawingml/2006/main" name="MW PowerPoint 4x3 Template">
  <a:themeElements>
    <a:clrScheme name="Melbourne Water">
      <a:dk1>
        <a:srgbClr val="231F20"/>
      </a:dk1>
      <a:lt1>
        <a:srgbClr val="FFFFFF"/>
      </a:lt1>
      <a:dk2>
        <a:srgbClr val="00428B"/>
      </a:dk2>
      <a:lt2>
        <a:srgbClr val="EFF5FB"/>
      </a:lt2>
      <a:accent1>
        <a:srgbClr val="00428B"/>
      </a:accent1>
      <a:accent2>
        <a:srgbClr val="0092D7"/>
      </a:accent2>
      <a:accent3>
        <a:srgbClr val="46C2D7"/>
      </a:accent3>
      <a:accent4>
        <a:srgbClr val="75BB19"/>
      </a:accent4>
      <a:accent5>
        <a:srgbClr val="C2D300"/>
      </a:accent5>
      <a:accent6>
        <a:srgbClr val="F0AB00"/>
      </a:accent6>
      <a:hlink>
        <a:srgbClr val="00428B"/>
      </a:hlink>
      <a:folHlink>
        <a:srgbClr val="0092D7"/>
      </a:folHlink>
    </a:clrScheme>
    <a:fontScheme name="Melbourne Wa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Melbourne Water Sky Blue">
      <a:srgbClr val="0092D7"/>
    </a:custClr>
    <a:custClr name="Melbourne Water Aqua ">
      <a:srgbClr val="46C2D7"/>
    </a:custClr>
    <a:custClr name="Melbourne Water Deep Blue">
      <a:srgbClr val="00428B"/>
    </a:custClr>
    <a:custClr name="Melbourne Water Orange ">
      <a:srgbClr val="E37222"/>
    </a:custClr>
    <a:custClr name="Melbourne Water Sun ">
      <a:srgbClr val="F0AB00"/>
    </a:custClr>
    <a:custClr name="Melbourne Water Dark Orange ">
      <a:srgbClr val="C8500A"/>
    </a:custClr>
    <a:custClr name="Melbourne Water Grass Green">
      <a:srgbClr val="75BB19"/>
    </a:custClr>
    <a:custClr name="Melbourne Water Lime ">
      <a:srgbClr val="C2D300"/>
    </a:custClr>
    <a:custClr name="Melbourne Water Tree Green ">
      <a:srgbClr val="086352"/>
    </a:custClr>
    <a:custClr name="Melbourne Water Stone">
      <a:srgbClr val="E0DCD0"/>
    </a:custClr>
    <a:custClr name="Melbourne Water Sky Blue 100%">
      <a:srgbClr val="0092D7"/>
    </a:custClr>
    <a:custClr name="Melbourne Water Sky Blue 60%">
      <a:srgbClr val="66C7EB"/>
    </a:custClr>
    <a:custClr name="Melbourne Water Sky Blue 30%">
      <a:srgbClr val="B2E3F5"/>
    </a:custClr>
    <a:custClr name="Melbourne Water Orange 100%">
      <a:srgbClr val="E37222"/>
    </a:custClr>
    <a:custClr name="Melbourne Water Orange 60%">
      <a:srgbClr val="F7B080"/>
    </a:custClr>
    <a:custClr name="Melbourne Water Orange 30%">
      <a:srgbClr val="FCD6BF"/>
    </a:custClr>
    <a:custClr name="Melbourne Water Grass Green 100%">
      <a:srgbClr val="75BB19"/>
    </a:custClr>
    <a:custClr name="Melbourne Water Grass Green 60%">
      <a:srgbClr val="ABD991"/>
    </a:custClr>
    <a:custClr name="Melbourne Water Grass Green 30%">
      <a:srgbClr val="D4EDC7"/>
    </a:custClr>
    <a:custClr name="White">
      <a:srgbClr val="FFFFFF"/>
    </a:custClr>
    <a:custClr name="Melbourne Water Deep Blue">
      <a:srgbClr val="00428B"/>
    </a:custClr>
    <a:custClr name="Melbourne Water Deep Blue 60%">
      <a:srgbClr val="668EB9"/>
    </a:custClr>
    <a:custClr name="Melbourne Water Deep Blue 30%">
      <a:srgbClr val="B3C6D6"/>
    </a:custClr>
  </a:custClrLst>
  <a:extLst>
    <a:ext uri="{05A4C25C-085E-4340-85A3-A5531E510DB2}">
      <thm15:themeFamily xmlns:thm15="http://schemas.microsoft.com/office/thememl/2012/main" name="MW PowerPoint Template 16x9.potx" id="{F66D0E47-2597-4E47-BD35-E06C916137A1}" vid="{6AAD0786-93D3-4879-8462-C18C752A1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MW PowerPoint Template 16x9</Template>
  <TotalTime>181</TotalTime>
  <Words>661</Words>
  <Application>Microsoft Office PowerPoint</Application>
  <PresentationFormat>On-screen Show (16:9)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Nunito</vt:lpstr>
      <vt:lpstr>Segoe UI</vt:lpstr>
      <vt:lpstr>Verdana</vt:lpstr>
      <vt:lpstr>MW PowerPoint 4x3 Template</vt:lpstr>
      <vt:lpstr>Dive Deeper</vt:lpstr>
      <vt:lpstr>Learning intentions</vt:lpstr>
      <vt:lpstr>Starter: Could you get over the ‘yuck’ factor and drink purified recycled wastewater? </vt:lpstr>
      <vt:lpstr>Case study: Toowoomba</vt:lpstr>
      <vt:lpstr>Case study: Toowoomba</vt:lpstr>
      <vt:lpstr>Case study: Toowoomba</vt:lpstr>
      <vt:lpstr>Task: Analyse the media campaign and complete the table</vt:lpstr>
      <vt:lpstr>Sources</vt:lpstr>
      <vt:lpstr>Case study: Toowoomba</vt:lpstr>
      <vt:lpstr>Task: Choose one city from the map to research</vt:lpstr>
      <vt:lpstr>Plenary: Could you get over the ‘yuck’ factor and drink purified recycled water? </vt:lpstr>
    </vt:vector>
  </TitlesOfParts>
  <Company>Melbourne 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Marita Tripp</dc:creator>
  <cp:lastModifiedBy>Marita Tripp</cp:lastModifiedBy>
  <cp:revision>20</cp:revision>
  <dcterms:created xsi:type="dcterms:W3CDTF">2022-07-27T05:45:09Z</dcterms:created>
  <dcterms:modified xsi:type="dcterms:W3CDTF">2022-08-02T02:00:24Z</dcterms:modified>
</cp:coreProperties>
</file>